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</p:sldMasterIdLst>
  <p:notesMasterIdLst>
    <p:notesMasterId r:id="rId3"/>
  </p:notesMasterIdLst>
  <p:sldIdLst>
    <p:sldId id="257" r:id="rId2"/>
  </p:sldIdLst>
  <p:sldSz cx="37490400" cy="21031200"/>
  <p:notesSz cx="6858000" cy="9144000"/>
  <p:defaultTextStyle>
    <a:defPPr>
      <a:defRPr lang="en-US"/>
    </a:defPPr>
    <a:lvl1pPr marL="0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1pPr>
    <a:lvl2pPr marL="1672026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2pPr>
    <a:lvl3pPr marL="3344052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3pPr>
    <a:lvl4pPr marL="5016078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4pPr>
    <a:lvl5pPr marL="6688104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5pPr>
    <a:lvl6pPr marL="8360131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6pPr>
    <a:lvl7pPr marL="10032157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7pPr>
    <a:lvl8pPr marL="11704183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8pPr>
    <a:lvl9pPr marL="13376209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120">
          <p15:clr>
            <a:srgbClr val="A4A3A4"/>
          </p15:clr>
        </p15:guide>
        <p15:guide id="2" orient="horz" pos="3171">
          <p15:clr>
            <a:srgbClr val="A4A3A4"/>
          </p15:clr>
        </p15:guide>
        <p15:guide id="3" orient="horz" pos="6624">
          <p15:clr>
            <a:srgbClr val="A4A3A4"/>
          </p15:clr>
        </p15:guide>
        <p15:guide id="4" orient="horz" pos="3205">
          <p15:clr>
            <a:srgbClr val="A4A3A4"/>
          </p15:clr>
        </p15:guide>
        <p15:guide id="5" pos="1143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8F9399"/>
    <a:srgbClr val="127D9C"/>
    <a:srgbClr val="FF9A42"/>
    <a:srgbClr val="FF7B0D"/>
    <a:srgbClr val="93A8C9"/>
    <a:srgbClr val="F5DED5"/>
    <a:srgbClr val="020000"/>
    <a:srgbClr val="558D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7" autoAdjust="0"/>
    <p:restoredTop sz="94645"/>
  </p:normalViewPr>
  <p:slideViewPr>
    <p:cSldViewPr snapToGrid="0" snapToObjects="1">
      <p:cViewPr>
        <p:scale>
          <a:sx n="42" d="100"/>
          <a:sy n="42" d="100"/>
        </p:scale>
        <p:origin x="16" y="160"/>
      </p:cViewPr>
      <p:guideLst>
        <p:guide orient="horz" pos="13120"/>
        <p:guide orient="horz" pos="3171"/>
        <p:guide orient="horz" pos="6624"/>
        <p:guide orient="horz" pos="3205"/>
        <p:guide pos="1143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4C6E6-EB85-C840-882E-3D6F380F8AF8}" type="datetimeFigureOut">
              <a:rPr lang="en-US" smtClean="0"/>
              <a:t>12/1/16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79450" y="1143000"/>
            <a:ext cx="5499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297D7B-14C1-DD49-B959-EC83705E5A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5152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297D7B-14C1-DD49-B959-EC83705E5A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192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5548897" y="44963"/>
            <a:ext cx="26392606" cy="138607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72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5548897" y="1431038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5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authors</a:t>
            </a:r>
            <a:endParaRPr lang="en-US" dirty="0"/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548897" y="2463901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here to add affiliations</a:t>
            </a:r>
            <a:endParaRPr 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606859" y="3724976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Introduction/Abstract (click to edit)</a:t>
            </a:r>
            <a:endParaRPr lang="en-US" dirty="0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14" hasCustomPrompt="1"/>
          </p:nvPr>
        </p:nvSpPr>
        <p:spPr>
          <a:xfrm>
            <a:off x="588183" y="4610356"/>
            <a:ext cx="17373600" cy="515099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15" hasCustomPrompt="1"/>
          </p:nvPr>
        </p:nvSpPr>
        <p:spPr>
          <a:xfrm>
            <a:off x="19204725" y="11056381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Conclusion (click to edit)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17" hasCustomPrompt="1"/>
          </p:nvPr>
        </p:nvSpPr>
        <p:spPr>
          <a:xfrm>
            <a:off x="588183" y="9843504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Methods (click to edit)</a:t>
            </a:r>
            <a:endParaRPr lang="en-US" dirty="0"/>
          </a:p>
        </p:txBody>
      </p:sp>
      <p:sp>
        <p:nvSpPr>
          <p:cNvPr id="32" name="Content Placeholder 27"/>
          <p:cNvSpPr>
            <a:spLocks noGrp="1"/>
          </p:cNvSpPr>
          <p:nvPr>
            <p:ph sz="quarter" idx="18" hasCustomPrompt="1"/>
          </p:nvPr>
        </p:nvSpPr>
        <p:spPr>
          <a:xfrm>
            <a:off x="588183" y="10702602"/>
            <a:ext cx="17373600" cy="862910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4" name="Content Placeholder 27"/>
          <p:cNvSpPr>
            <a:spLocks noGrp="1"/>
          </p:cNvSpPr>
          <p:nvPr>
            <p:ph sz="quarter" idx="20" hasCustomPrompt="1"/>
          </p:nvPr>
        </p:nvSpPr>
        <p:spPr>
          <a:xfrm>
            <a:off x="19204725" y="11915480"/>
            <a:ext cx="17373600" cy="370535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19204725" y="15620831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References (click to edit)</a:t>
            </a:r>
            <a:endParaRPr lang="en-US" dirty="0"/>
          </a:p>
        </p:txBody>
      </p:sp>
      <p:sp>
        <p:nvSpPr>
          <p:cNvPr id="36" name="Content Placeholder 27"/>
          <p:cNvSpPr>
            <a:spLocks noGrp="1"/>
          </p:cNvSpPr>
          <p:nvPr>
            <p:ph sz="quarter" idx="22" hasCustomPrompt="1"/>
          </p:nvPr>
        </p:nvSpPr>
        <p:spPr>
          <a:xfrm>
            <a:off x="19204725" y="16521486"/>
            <a:ext cx="17373600" cy="276865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15" name="Text Placeholder 25"/>
          <p:cNvSpPr>
            <a:spLocks noGrp="1"/>
          </p:cNvSpPr>
          <p:nvPr>
            <p:ph type="body" sz="quarter" idx="23" hasCustomPrompt="1"/>
          </p:nvPr>
        </p:nvSpPr>
        <p:spPr>
          <a:xfrm>
            <a:off x="19204725" y="3705820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Results (click to edit)</a:t>
            </a:r>
            <a:endParaRPr lang="en-US" dirty="0"/>
          </a:p>
        </p:txBody>
      </p:sp>
      <p:sp>
        <p:nvSpPr>
          <p:cNvPr id="17" name="Content Placeholder 27"/>
          <p:cNvSpPr>
            <a:spLocks noGrp="1"/>
          </p:cNvSpPr>
          <p:nvPr>
            <p:ph sz="quarter" idx="24" hasCustomPrompt="1"/>
          </p:nvPr>
        </p:nvSpPr>
        <p:spPr>
          <a:xfrm>
            <a:off x="19204725" y="4564918"/>
            <a:ext cx="17373600" cy="64914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387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100" y="1119188"/>
            <a:ext cx="32334200" cy="406558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348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5548897" y="44963"/>
            <a:ext cx="26392606" cy="138607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72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5548897" y="1431038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5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authors</a:t>
            </a:r>
            <a:endParaRPr lang="en-US" dirty="0"/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548897" y="2463901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here to add affiliations</a:t>
            </a:r>
            <a:endParaRPr 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606859" y="3724976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Introduction/Abstract (click to edit)</a:t>
            </a:r>
            <a:endParaRPr lang="en-US" dirty="0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14" hasCustomPrompt="1"/>
          </p:nvPr>
        </p:nvSpPr>
        <p:spPr>
          <a:xfrm>
            <a:off x="588183" y="4610356"/>
            <a:ext cx="17373600" cy="515099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15" hasCustomPrompt="1"/>
          </p:nvPr>
        </p:nvSpPr>
        <p:spPr>
          <a:xfrm>
            <a:off x="19204725" y="11056381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Conclusion (click to edit)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17" hasCustomPrompt="1"/>
          </p:nvPr>
        </p:nvSpPr>
        <p:spPr>
          <a:xfrm>
            <a:off x="588183" y="9843504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Methods (click to edit)</a:t>
            </a:r>
            <a:endParaRPr lang="en-US" dirty="0"/>
          </a:p>
        </p:txBody>
      </p:sp>
      <p:sp>
        <p:nvSpPr>
          <p:cNvPr id="32" name="Content Placeholder 27"/>
          <p:cNvSpPr>
            <a:spLocks noGrp="1"/>
          </p:cNvSpPr>
          <p:nvPr>
            <p:ph sz="quarter" idx="18" hasCustomPrompt="1"/>
          </p:nvPr>
        </p:nvSpPr>
        <p:spPr>
          <a:xfrm>
            <a:off x="588183" y="10702602"/>
            <a:ext cx="17373600" cy="862910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4" name="Content Placeholder 27"/>
          <p:cNvSpPr>
            <a:spLocks noGrp="1"/>
          </p:cNvSpPr>
          <p:nvPr>
            <p:ph sz="quarter" idx="20" hasCustomPrompt="1"/>
          </p:nvPr>
        </p:nvSpPr>
        <p:spPr>
          <a:xfrm>
            <a:off x="19204725" y="11915480"/>
            <a:ext cx="17373600" cy="370535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19204725" y="15620831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References (click to edit)</a:t>
            </a:r>
            <a:endParaRPr lang="en-US" dirty="0"/>
          </a:p>
        </p:txBody>
      </p:sp>
      <p:sp>
        <p:nvSpPr>
          <p:cNvPr id="36" name="Content Placeholder 27"/>
          <p:cNvSpPr>
            <a:spLocks noGrp="1"/>
          </p:cNvSpPr>
          <p:nvPr>
            <p:ph sz="quarter" idx="22" hasCustomPrompt="1"/>
          </p:nvPr>
        </p:nvSpPr>
        <p:spPr>
          <a:xfrm>
            <a:off x="19204725" y="16521486"/>
            <a:ext cx="17373600" cy="276865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15" name="Text Placeholder 25"/>
          <p:cNvSpPr>
            <a:spLocks noGrp="1"/>
          </p:cNvSpPr>
          <p:nvPr>
            <p:ph type="body" sz="quarter" idx="23" hasCustomPrompt="1"/>
          </p:nvPr>
        </p:nvSpPr>
        <p:spPr>
          <a:xfrm>
            <a:off x="19204725" y="3705820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Results (click to edit)</a:t>
            </a:r>
            <a:endParaRPr lang="en-US" dirty="0"/>
          </a:p>
        </p:txBody>
      </p:sp>
      <p:sp>
        <p:nvSpPr>
          <p:cNvPr id="17" name="Content Placeholder 27"/>
          <p:cNvSpPr>
            <a:spLocks noGrp="1"/>
          </p:cNvSpPr>
          <p:nvPr>
            <p:ph sz="quarter" idx="24" hasCustomPrompt="1"/>
          </p:nvPr>
        </p:nvSpPr>
        <p:spPr>
          <a:xfrm>
            <a:off x="19204725" y="4564918"/>
            <a:ext cx="17373600" cy="64914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809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5548897" y="44963"/>
            <a:ext cx="26392606" cy="138607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72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5548897" y="1431038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5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authors</a:t>
            </a:r>
            <a:endParaRPr lang="en-US" dirty="0"/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548897" y="2463901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here to add affiliations</a:t>
            </a:r>
            <a:endParaRPr 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606859" y="3724976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Introduction/Abstract (click to edit)</a:t>
            </a:r>
            <a:endParaRPr lang="en-US" dirty="0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14" hasCustomPrompt="1"/>
          </p:nvPr>
        </p:nvSpPr>
        <p:spPr>
          <a:xfrm>
            <a:off x="588183" y="4610356"/>
            <a:ext cx="17373600" cy="515099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15" hasCustomPrompt="1"/>
          </p:nvPr>
        </p:nvSpPr>
        <p:spPr>
          <a:xfrm>
            <a:off x="19204725" y="11056381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Conclusion (click to edit)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17" hasCustomPrompt="1"/>
          </p:nvPr>
        </p:nvSpPr>
        <p:spPr>
          <a:xfrm>
            <a:off x="588183" y="9843504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Methods (click to edit)</a:t>
            </a:r>
            <a:endParaRPr lang="en-US" dirty="0"/>
          </a:p>
        </p:txBody>
      </p:sp>
      <p:sp>
        <p:nvSpPr>
          <p:cNvPr id="32" name="Content Placeholder 27"/>
          <p:cNvSpPr>
            <a:spLocks noGrp="1"/>
          </p:cNvSpPr>
          <p:nvPr>
            <p:ph sz="quarter" idx="18" hasCustomPrompt="1"/>
          </p:nvPr>
        </p:nvSpPr>
        <p:spPr>
          <a:xfrm>
            <a:off x="588183" y="10702602"/>
            <a:ext cx="17373600" cy="862910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4" name="Content Placeholder 27"/>
          <p:cNvSpPr>
            <a:spLocks noGrp="1"/>
          </p:cNvSpPr>
          <p:nvPr>
            <p:ph sz="quarter" idx="20" hasCustomPrompt="1"/>
          </p:nvPr>
        </p:nvSpPr>
        <p:spPr>
          <a:xfrm>
            <a:off x="19204725" y="11915480"/>
            <a:ext cx="17373600" cy="370535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19204725" y="15620831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References (click to edit)</a:t>
            </a:r>
            <a:endParaRPr lang="en-US" dirty="0"/>
          </a:p>
        </p:txBody>
      </p:sp>
      <p:sp>
        <p:nvSpPr>
          <p:cNvPr id="36" name="Content Placeholder 27"/>
          <p:cNvSpPr>
            <a:spLocks noGrp="1"/>
          </p:cNvSpPr>
          <p:nvPr>
            <p:ph sz="quarter" idx="22" hasCustomPrompt="1"/>
          </p:nvPr>
        </p:nvSpPr>
        <p:spPr>
          <a:xfrm>
            <a:off x="19204725" y="16521486"/>
            <a:ext cx="17373600" cy="276865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15" name="Text Placeholder 25"/>
          <p:cNvSpPr>
            <a:spLocks noGrp="1"/>
          </p:cNvSpPr>
          <p:nvPr>
            <p:ph type="body" sz="quarter" idx="23" hasCustomPrompt="1"/>
          </p:nvPr>
        </p:nvSpPr>
        <p:spPr>
          <a:xfrm>
            <a:off x="19204725" y="3705820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Results (click to edit)</a:t>
            </a:r>
            <a:endParaRPr lang="en-US" dirty="0"/>
          </a:p>
        </p:txBody>
      </p:sp>
      <p:sp>
        <p:nvSpPr>
          <p:cNvPr id="17" name="Content Placeholder 27"/>
          <p:cNvSpPr>
            <a:spLocks noGrp="1"/>
          </p:cNvSpPr>
          <p:nvPr>
            <p:ph sz="quarter" idx="24" hasCustomPrompt="1"/>
          </p:nvPr>
        </p:nvSpPr>
        <p:spPr>
          <a:xfrm>
            <a:off x="19204725" y="4564918"/>
            <a:ext cx="17373600" cy="64914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547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tiff"/><Relationship Id="rId7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 userDrawn="1"/>
        </p:nvGrpSpPr>
        <p:grpSpPr>
          <a:xfrm>
            <a:off x="0" y="0"/>
            <a:ext cx="37490400" cy="2286000"/>
            <a:chOff x="0" y="0"/>
            <a:chExt cx="37490400" cy="4891798"/>
          </a:xfrm>
          <a:solidFill>
            <a:schemeClr val="tx2">
              <a:lumMod val="50000"/>
              <a:lumOff val="50000"/>
            </a:schemeClr>
          </a:solidFill>
          <a:effectLst>
            <a:outerShdw blurRad="50800" dist="50800" dir="5400000" algn="ctr" rotWithShape="0">
              <a:schemeClr val="accent6">
                <a:lumMod val="60000"/>
                <a:lumOff val="40000"/>
              </a:schemeClr>
            </a:outerShdw>
          </a:effectLst>
        </p:grpSpPr>
        <p:sp>
          <p:nvSpPr>
            <p:cNvPr id="7" name="Rectangle 6"/>
            <p:cNvSpPr/>
            <p:nvPr userDrawn="1"/>
          </p:nvSpPr>
          <p:spPr>
            <a:xfrm>
              <a:off x="0" y="0"/>
              <a:ext cx="37490400" cy="4797724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 userDrawn="1"/>
          </p:nvCxnSpPr>
          <p:spPr>
            <a:xfrm flipH="1">
              <a:off x="0" y="4891798"/>
              <a:ext cx="37490400" cy="0"/>
            </a:xfrm>
            <a:prstGeom prst="line">
              <a:avLst/>
            </a:prstGeom>
            <a:grpFill/>
            <a:ln w="254000" cmpd="sng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52400" y="18365792"/>
            <a:ext cx="5417820" cy="4064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0500" y="19697700"/>
            <a:ext cx="7835900" cy="11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0198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723" r:id="rId3"/>
    <p:sldLayoutId id="2147483794" r:id="rId4"/>
  </p:sldLayoutIdLst>
  <p:txStyles>
    <p:titleStyle>
      <a:lvl1pPr algn="ctr" defTabSz="1672026" rtl="0" eaLnBrk="1" latinLnBrk="0" hangingPunct="1">
        <a:spcBef>
          <a:spcPct val="0"/>
        </a:spcBef>
        <a:buNone/>
        <a:defRPr sz="16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54020" indent="-1254020" algn="l" defTabSz="1672026" rtl="0" eaLnBrk="1" latinLnBrk="0" hangingPunct="1">
        <a:spcBef>
          <a:spcPct val="20000"/>
        </a:spcBef>
        <a:buFont typeface="Arial"/>
        <a:buChar char="•"/>
        <a:defRPr sz="11700" kern="1200">
          <a:solidFill>
            <a:schemeClr val="tx1"/>
          </a:solidFill>
          <a:latin typeface="+mn-lt"/>
          <a:ea typeface="+mn-ea"/>
          <a:cs typeface="+mn-cs"/>
        </a:defRPr>
      </a:lvl1pPr>
      <a:lvl2pPr marL="2717042" indent="-1045016" algn="l" defTabSz="1672026" rtl="0" eaLnBrk="1" latinLnBrk="0" hangingPunct="1">
        <a:spcBef>
          <a:spcPct val="20000"/>
        </a:spcBef>
        <a:buFont typeface="Arial"/>
        <a:buChar char="–"/>
        <a:defRPr sz="10200" kern="1200">
          <a:solidFill>
            <a:schemeClr val="tx1"/>
          </a:solidFill>
          <a:latin typeface="+mn-lt"/>
          <a:ea typeface="+mn-ea"/>
          <a:cs typeface="+mn-cs"/>
        </a:defRPr>
      </a:lvl2pPr>
      <a:lvl3pPr marL="4180065" indent="-836013" algn="l" defTabSz="1672026" rtl="0" eaLnBrk="1" latinLnBrk="0" hangingPunct="1">
        <a:spcBef>
          <a:spcPct val="20000"/>
        </a:spcBef>
        <a:buFont typeface="Arial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3pPr>
      <a:lvl4pPr marL="5852091" indent="-836013" algn="l" defTabSz="1672026" rtl="0" eaLnBrk="1" latinLnBrk="0" hangingPunct="1">
        <a:spcBef>
          <a:spcPct val="20000"/>
        </a:spcBef>
        <a:buFont typeface="Arial"/>
        <a:buChar char="–"/>
        <a:defRPr sz="7300" kern="1200">
          <a:solidFill>
            <a:schemeClr val="tx1"/>
          </a:solidFill>
          <a:latin typeface="+mn-lt"/>
          <a:ea typeface="+mn-ea"/>
          <a:cs typeface="+mn-cs"/>
        </a:defRPr>
      </a:lvl4pPr>
      <a:lvl5pPr marL="7524118" indent="-836013" algn="l" defTabSz="1672026" rtl="0" eaLnBrk="1" latinLnBrk="0" hangingPunct="1">
        <a:spcBef>
          <a:spcPct val="20000"/>
        </a:spcBef>
        <a:buFont typeface="Arial"/>
        <a:buChar char="»"/>
        <a:defRPr sz="7300" kern="1200">
          <a:solidFill>
            <a:schemeClr val="tx1"/>
          </a:solidFill>
          <a:latin typeface="+mn-lt"/>
          <a:ea typeface="+mn-ea"/>
          <a:cs typeface="+mn-cs"/>
        </a:defRPr>
      </a:lvl5pPr>
      <a:lvl6pPr marL="9196144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6pPr>
      <a:lvl7pPr marL="10868170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7pPr>
      <a:lvl8pPr marL="12540196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8pPr>
      <a:lvl9pPr marL="14212222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1pPr>
      <a:lvl2pPr marL="1672026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2pPr>
      <a:lvl3pPr marL="3344052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3pPr>
      <a:lvl4pPr marL="5016078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4pPr>
      <a:lvl5pPr marL="6688104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5pPr>
      <a:lvl6pPr marL="8360131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6pPr>
      <a:lvl7pPr marL="10032157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7pPr>
      <a:lvl8pPr marL="11704183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8pPr>
      <a:lvl9pPr marL="13376209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5" Type="http://schemas.openxmlformats.org/officeDocument/2006/relationships/image" Target="../media/image5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/>
          <p:cNvSpPr/>
          <p:nvPr/>
        </p:nvSpPr>
        <p:spPr>
          <a:xfrm>
            <a:off x="21290203" y="4409165"/>
            <a:ext cx="139011" cy="5676844"/>
          </a:xfrm>
          <a:prstGeom prst="rect">
            <a:avLst/>
          </a:prstGeom>
          <a:solidFill>
            <a:srgbClr val="8F93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927087" y="4409165"/>
            <a:ext cx="127536" cy="5676844"/>
          </a:xfrm>
          <a:prstGeom prst="rect">
            <a:avLst/>
          </a:prstGeom>
          <a:solidFill>
            <a:srgbClr val="8F93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747447" y="9775219"/>
            <a:ext cx="20853565" cy="333589"/>
          </a:xfrm>
          <a:prstGeom prst="rect">
            <a:avLst/>
          </a:prstGeom>
          <a:solidFill>
            <a:srgbClr val="8F93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747447" y="4413683"/>
            <a:ext cx="10217113" cy="702473"/>
          </a:xfrm>
          <a:prstGeom prst="rect">
            <a:avLst/>
          </a:prstGeom>
          <a:solidFill>
            <a:srgbClr val="8F93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rgbClr val="FFFFFF"/>
                </a:solidFill>
              </a:rPr>
              <a:t>Background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0964559" y="4413683"/>
            <a:ext cx="10636453" cy="704925"/>
          </a:xfrm>
          <a:prstGeom prst="rect">
            <a:avLst/>
          </a:prstGeom>
          <a:solidFill>
            <a:srgbClr val="8F93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rgbClr val="FFFFFF"/>
                </a:solidFill>
              </a:rPr>
              <a:t>Contextual Learning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0794105" y="4522233"/>
            <a:ext cx="193218" cy="5676844"/>
          </a:xfrm>
          <a:prstGeom prst="rect">
            <a:avLst/>
          </a:prstGeom>
          <a:solidFill>
            <a:srgbClr val="8F93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/>
        </p:nvSpPr>
        <p:spPr>
          <a:xfrm>
            <a:off x="-232476" y="230686"/>
            <a:ext cx="37970847" cy="2573480"/>
          </a:xfrm>
          <a:prstGeom prst="rect">
            <a:avLst/>
          </a:prstGeom>
          <a:solidFill>
            <a:srgbClr val="127D9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51357" y="3257178"/>
            <a:ext cx="20849655" cy="1158200"/>
          </a:xfrm>
          <a:solidFill>
            <a:srgbClr val="127D9C"/>
          </a:solidFill>
        </p:spPr>
        <p:txBody>
          <a:bodyPr/>
          <a:lstStyle/>
          <a:p>
            <a:r>
              <a:rPr lang="en-US" sz="4400" u="none" dirty="0" smtClean="0"/>
              <a:t>What is Contextual Learning, and Why Should We Care?</a:t>
            </a:r>
            <a:endParaRPr lang="en-US" sz="4400" u="none" dirty="0"/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751358" y="9970887"/>
            <a:ext cx="20849654" cy="1158200"/>
          </a:xfrm>
          <a:solidFill>
            <a:srgbClr val="127D9C"/>
          </a:solidFill>
        </p:spPr>
        <p:txBody>
          <a:bodyPr/>
          <a:lstStyle/>
          <a:p>
            <a:r>
              <a:rPr lang="en-US" sz="4400" u="none" smtClean="0"/>
              <a:t>Designing a System for Contextual Learning</a:t>
            </a:r>
            <a:endParaRPr lang="en-US" sz="4400" u="none" dirty="0"/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17"/>
          </p:nvPr>
        </p:nvSpPr>
        <p:spPr>
          <a:xfrm>
            <a:off x="22055329" y="3243291"/>
            <a:ext cx="14612746" cy="1130426"/>
          </a:xfrm>
          <a:solidFill>
            <a:srgbClr val="127D9C"/>
          </a:solidFill>
        </p:spPr>
        <p:txBody>
          <a:bodyPr/>
          <a:lstStyle/>
          <a:p>
            <a:r>
              <a:rPr lang="en-US" sz="4400" u="none" smtClean="0"/>
              <a:t>Experiments and Anticipated Results</a:t>
            </a:r>
            <a:endParaRPr lang="en-US" sz="4400" u="none" dirty="0"/>
          </a:p>
        </p:txBody>
      </p:sp>
      <p:sp>
        <p:nvSpPr>
          <p:cNvPr id="36" name="Text Placeholder 12"/>
          <p:cNvSpPr>
            <a:spLocks noGrp="1"/>
          </p:cNvSpPr>
          <p:nvPr>
            <p:ph type="body" sz="quarter" idx="21"/>
          </p:nvPr>
        </p:nvSpPr>
        <p:spPr>
          <a:xfrm>
            <a:off x="22055329" y="13413197"/>
            <a:ext cx="14612746" cy="1158200"/>
          </a:xfrm>
          <a:solidFill>
            <a:srgbClr val="127D9C"/>
          </a:solidFill>
        </p:spPr>
        <p:txBody>
          <a:bodyPr/>
          <a:lstStyle/>
          <a:p>
            <a:r>
              <a:rPr lang="en-US" sz="4400" u="none" smtClean="0"/>
              <a:t>Future Work</a:t>
            </a:r>
            <a:endParaRPr lang="en-US" sz="4400" u="none" dirty="0"/>
          </a:p>
        </p:txBody>
      </p:sp>
      <p:sp>
        <p:nvSpPr>
          <p:cNvPr id="18" name="TextBox 17"/>
          <p:cNvSpPr txBox="1"/>
          <p:nvPr/>
        </p:nvSpPr>
        <p:spPr>
          <a:xfrm>
            <a:off x="24835104" y="2121408"/>
            <a:ext cx="18473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27" name="Frame 26"/>
          <p:cNvSpPr/>
          <p:nvPr/>
        </p:nvSpPr>
        <p:spPr>
          <a:xfrm>
            <a:off x="751357" y="3257178"/>
            <a:ext cx="20849656" cy="15564883"/>
          </a:xfrm>
          <a:prstGeom prst="frame">
            <a:avLst>
              <a:gd name="adj1" fmla="val 1170"/>
            </a:avLst>
          </a:prstGeom>
          <a:solidFill>
            <a:srgbClr val="127D9C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Frame 31"/>
          <p:cNvSpPr/>
          <p:nvPr/>
        </p:nvSpPr>
        <p:spPr>
          <a:xfrm>
            <a:off x="22055329" y="3243291"/>
            <a:ext cx="14612746" cy="15564883"/>
          </a:xfrm>
          <a:prstGeom prst="frame">
            <a:avLst>
              <a:gd name="adj1" fmla="val 1170"/>
            </a:avLst>
          </a:prstGeom>
          <a:solidFill>
            <a:srgbClr val="127D9C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786" y="11296945"/>
            <a:ext cx="13892060" cy="4659183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8446" y="8311551"/>
            <a:ext cx="13583441" cy="2647619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22538446" y="4599732"/>
            <a:ext cx="135834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We augment the “EC algorithm,” a system for bootstrap learning on a stochastic grammar over programs, which are represented in a combinatory lambda calculus. </a:t>
            </a:r>
            <a:r>
              <a:rPr lang="en-US" sz="3200" b="1" baseline="30000" dirty="0"/>
              <a:t>[3]</a:t>
            </a:r>
            <a:endParaRPr lang="en-US" sz="3200" dirty="0" smtClean="0"/>
          </a:p>
        </p:txBody>
      </p:sp>
      <p:sp>
        <p:nvSpPr>
          <p:cNvPr id="58" name="TextBox 57"/>
          <p:cNvSpPr txBox="1"/>
          <p:nvPr/>
        </p:nvSpPr>
        <p:spPr>
          <a:xfrm>
            <a:off x="1053190" y="11347075"/>
            <a:ext cx="623174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Knowledge as an abstraction</a:t>
            </a:r>
          </a:p>
          <a:p>
            <a:pPr algn="ctr"/>
            <a:endParaRPr lang="en-US" sz="2000" dirty="0"/>
          </a:p>
          <a:p>
            <a:pPr marL="457200" indent="-457200">
              <a:buFontTx/>
              <a:buChar char="-"/>
            </a:pPr>
            <a:r>
              <a:rPr lang="en-US" sz="3200" dirty="0" smtClean="0"/>
              <a:t>No flat/immediate access to all knowledge.</a:t>
            </a:r>
          </a:p>
          <a:p>
            <a:pPr marL="457200" indent="-457200">
              <a:buFontTx/>
              <a:buChar char="-"/>
            </a:pPr>
            <a:r>
              <a:rPr lang="en-US" sz="3200" dirty="0" smtClean="0"/>
              <a:t>Knowledge should be available only when motivated by context.</a:t>
            </a:r>
          </a:p>
          <a:p>
            <a:pPr marL="457200" indent="-457200">
              <a:buFontTx/>
              <a:buChar char="-"/>
            </a:pPr>
            <a:r>
              <a:rPr lang="en-US" sz="3200" dirty="0" smtClean="0"/>
              <a:t>Least effort attachment to construct abstract relationships.</a:t>
            </a:r>
            <a:endParaRPr lang="en-US" sz="3200" dirty="0"/>
          </a:p>
        </p:txBody>
      </p:sp>
      <p:sp>
        <p:nvSpPr>
          <p:cNvPr id="59" name="TextBox 58"/>
          <p:cNvSpPr txBox="1"/>
          <p:nvPr/>
        </p:nvSpPr>
        <p:spPr>
          <a:xfrm>
            <a:off x="7371969" y="16109769"/>
            <a:ext cx="13892060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Least effort attachment yields a </a:t>
            </a:r>
            <a:r>
              <a:rPr lang="en-US" sz="3200" i="1" dirty="0" smtClean="0"/>
              <a:t>scale-free</a:t>
            </a:r>
            <a:r>
              <a:rPr lang="en-US" sz="3200" dirty="0" smtClean="0"/>
              <a:t> </a:t>
            </a:r>
            <a:r>
              <a:rPr lang="en-US" sz="3200" i="1" dirty="0" smtClean="0"/>
              <a:t>network</a:t>
            </a:r>
            <a:r>
              <a:rPr lang="en-US" sz="3200" dirty="0" smtClean="0"/>
              <a:t> locally (in context) and globally (in the entire knowledge graph).</a:t>
            </a:r>
          </a:p>
          <a:p>
            <a:endParaRPr lang="en-US" sz="2000" dirty="0" smtClean="0"/>
          </a:p>
          <a:p>
            <a:r>
              <a:rPr lang="en-US" sz="3200" dirty="0" smtClean="0"/>
              <a:t>The degree of connectivity of nodes of the graph conforms to a class of power law distributions, similar to Zipfian distributions found in natural languages</a:t>
            </a:r>
            <a:r>
              <a:rPr lang="en-US" sz="3200" dirty="0"/>
              <a:t>. </a:t>
            </a:r>
            <a:r>
              <a:rPr lang="en-US" sz="3200" b="1" baseline="30000" dirty="0" smtClean="0"/>
              <a:t>[1] [2]</a:t>
            </a:r>
            <a:endParaRPr lang="en-US" sz="3200" dirty="0"/>
          </a:p>
        </p:txBody>
      </p:sp>
      <p:sp>
        <p:nvSpPr>
          <p:cNvPr id="60" name="TextBox 59"/>
          <p:cNvSpPr txBox="1"/>
          <p:nvPr/>
        </p:nvSpPr>
        <p:spPr>
          <a:xfrm>
            <a:off x="22569981" y="11150609"/>
            <a:ext cx="13583441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Expected results:</a:t>
            </a:r>
          </a:p>
          <a:p>
            <a:r>
              <a:rPr lang="en-US" sz="3200" dirty="0" smtClean="0"/>
              <a:t>- </a:t>
            </a:r>
            <a:r>
              <a:rPr lang="en-US" sz="3200" i="1" dirty="0" smtClean="0"/>
              <a:t>confined domains</a:t>
            </a:r>
            <a:r>
              <a:rPr lang="en-US" sz="3200" dirty="0" smtClean="0"/>
              <a:t>: no slower</a:t>
            </a:r>
          </a:p>
          <a:p>
            <a:r>
              <a:rPr lang="en-US" sz="3200" dirty="0" smtClean="0"/>
              <a:t>- </a:t>
            </a:r>
            <a:r>
              <a:rPr lang="en-US" sz="3200" i="1" dirty="0" smtClean="0"/>
              <a:t>broader </a:t>
            </a:r>
            <a:r>
              <a:rPr lang="en-US" sz="3200" i="1" dirty="0" smtClean="0"/>
              <a:t>domains </a:t>
            </a:r>
            <a:r>
              <a:rPr lang="en-US" sz="3200" dirty="0" smtClean="0"/>
              <a:t>of tasks that have different characteristics among classes of </a:t>
            </a:r>
            <a:r>
              <a:rPr lang="en-US" sz="3200" dirty="0" smtClean="0"/>
              <a:t>tasks</a:t>
            </a:r>
            <a:r>
              <a:rPr lang="en-US" sz="3200" dirty="0" smtClean="0"/>
              <a:t>: faster</a:t>
            </a:r>
            <a:endParaRPr lang="en-US" sz="3200" dirty="0"/>
          </a:p>
        </p:txBody>
      </p:sp>
      <p:sp>
        <p:nvSpPr>
          <p:cNvPr id="61" name="TextBox 60"/>
          <p:cNvSpPr txBox="1"/>
          <p:nvPr/>
        </p:nvSpPr>
        <p:spPr>
          <a:xfrm>
            <a:off x="22538448" y="14833619"/>
            <a:ext cx="1358344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smtClean="0"/>
              <a:t>multiple learning mechanisms, yielding “symbols</a:t>
            </a:r>
            <a:r>
              <a:rPr lang="en-US" sz="3200" dirty="0" smtClean="0"/>
              <a:t>” </a:t>
            </a:r>
            <a:r>
              <a:rPr lang="en-US" sz="3200" dirty="0" smtClean="0"/>
              <a:t>of multimodal knowledge</a:t>
            </a:r>
          </a:p>
          <a:p>
            <a:pPr marL="457200" indent="-457200">
              <a:buFontTx/>
              <a:buChar char="-"/>
            </a:pPr>
            <a:endParaRPr lang="en-US" sz="3200" dirty="0" smtClean="0"/>
          </a:p>
          <a:p>
            <a:pPr marL="457200" indent="-457200">
              <a:buFontTx/>
              <a:buChar char="-"/>
            </a:pPr>
            <a:r>
              <a:rPr lang="en-US" sz="3200" i="1" dirty="0"/>
              <a:t>a</a:t>
            </a:r>
            <a:r>
              <a:rPr lang="en-US" sz="3200" i="1" dirty="0" smtClean="0"/>
              <a:t>ctors</a:t>
            </a:r>
            <a:r>
              <a:rPr lang="en-US" sz="3200" dirty="0" smtClean="0"/>
              <a:t> </a:t>
            </a:r>
            <a:r>
              <a:rPr lang="en-US" sz="3200" dirty="0" smtClean="0"/>
              <a:t>in addition to </a:t>
            </a:r>
            <a:r>
              <a:rPr lang="en-US" sz="3200" i="1" dirty="0" smtClean="0"/>
              <a:t>learners</a:t>
            </a:r>
          </a:p>
          <a:p>
            <a:pPr marL="457200" indent="-457200">
              <a:buFontTx/>
              <a:buChar char="-"/>
            </a:pPr>
            <a:endParaRPr lang="en-US" sz="3200" dirty="0" smtClean="0"/>
          </a:p>
          <a:p>
            <a:pPr marL="457200" indent="-457200">
              <a:buFontTx/>
              <a:buChar char="-"/>
            </a:pPr>
            <a:r>
              <a:rPr lang="en-US" sz="3200" dirty="0" smtClean="0"/>
              <a:t>communication between mechanisms</a:t>
            </a:r>
          </a:p>
          <a:p>
            <a:pPr marL="2129226" lvl="1" indent="-457200">
              <a:buFontTx/>
              <a:buChar char="-"/>
            </a:pPr>
            <a:r>
              <a:rPr lang="en-US" sz="3200" dirty="0" smtClean="0"/>
              <a:t>replaces the terms </a:t>
            </a:r>
            <a:r>
              <a:rPr lang="en-US" sz="3200" i="1" dirty="0" smtClean="0"/>
              <a:t>actor</a:t>
            </a:r>
            <a:r>
              <a:rPr lang="en-US" sz="3200" dirty="0" smtClean="0"/>
              <a:t> and </a:t>
            </a:r>
            <a:r>
              <a:rPr lang="en-US" sz="3200" i="1" dirty="0" smtClean="0"/>
              <a:t>learner</a:t>
            </a:r>
            <a:r>
              <a:rPr lang="en-US" sz="3200" dirty="0" smtClean="0"/>
              <a:t> with universal </a:t>
            </a:r>
            <a:r>
              <a:rPr lang="en-US" sz="3200" i="1" dirty="0" smtClean="0"/>
              <a:t>agent</a:t>
            </a:r>
            <a:endParaRPr lang="en-US" sz="3200" dirty="0"/>
          </a:p>
          <a:p>
            <a:pPr marL="2129226" lvl="1" indent="-457200">
              <a:buFontTx/>
              <a:buChar char="-"/>
            </a:pPr>
            <a:r>
              <a:rPr lang="en-US" sz="3200" dirty="0" smtClean="0"/>
              <a:t>permits hierarchical agent structures</a:t>
            </a:r>
            <a:endParaRPr lang="en-US" sz="3200" dirty="0" smtClean="0"/>
          </a:p>
        </p:txBody>
      </p:sp>
      <p:sp>
        <p:nvSpPr>
          <p:cNvPr id="62" name="Frame 61"/>
          <p:cNvSpPr/>
          <p:nvPr/>
        </p:nvSpPr>
        <p:spPr>
          <a:xfrm>
            <a:off x="1430884" y="16557172"/>
            <a:ext cx="5454112" cy="1453565"/>
          </a:xfrm>
          <a:prstGeom prst="frame">
            <a:avLst>
              <a:gd name="adj1" fmla="val 0"/>
            </a:avLst>
          </a:prstGeom>
          <a:noFill/>
          <a:ln w="3175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 smtClean="0">
                <a:solidFill>
                  <a:schemeClr val="bg1"/>
                </a:solidFill>
              </a:rPr>
              <a:t>K — L — S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-232475" y="-869"/>
            <a:ext cx="37970847" cy="2573480"/>
          </a:xfrm>
          <a:prstGeom prst="rect">
            <a:avLst/>
          </a:prstGeom>
          <a:solidFill>
            <a:srgbClr val="8F93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569147" y="318281"/>
            <a:ext cx="14352107" cy="2047801"/>
          </a:xfrm>
        </p:spPr>
        <p:txBody>
          <a:bodyPr>
            <a:noAutofit/>
          </a:bodyPr>
          <a:lstStyle/>
          <a:p>
            <a:r>
              <a:rPr lang="en-US" dirty="0" smtClean="0"/>
              <a:t>Contextual Learning with Integrated Least Effort Knowledge Networks</a:t>
            </a:r>
            <a:endParaRPr lang="en-US" dirty="0"/>
          </a:p>
        </p:txBody>
      </p:sp>
      <p:sp>
        <p:nvSpPr>
          <p:cNvPr id="70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4341243" y="515045"/>
            <a:ext cx="12326832" cy="1339795"/>
          </a:xfrm>
        </p:spPr>
        <p:txBody>
          <a:bodyPr/>
          <a:lstStyle/>
          <a:p>
            <a:pPr algn="r"/>
            <a:r>
              <a:rPr lang="en-US" sz="4400" dirty="0" smtClean="0"/>
              <a:t>Morales L., Ellis K., Tenenbaum, J. B.</a:t>
            </a:r>
            <a:endParaRPr lang="en-US" sz="4400" dirty="0"/>
          </a:p>
        </p:txBody>
      </p:sp>
      <p:sp>
        <p:nvSpPr>
          <p:cNvPr id="71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920691" y="381358"/>
            <a:ext cx="11734605" cy="1809026"/>
          </a:xfrm>
        </p:spPr>
        <p:txBody>
          <a:bodyPr>
            <a:noAutofit/>
          </a:bodyPr>
          <a:lstStyle/>
          <a:p>
            <a:pPr algn="l"/>
            <a:r>
              <a:rPr lang="en-US" sz="4000" i="1" dirty="0" smtClean="0"/>
              <a:t>Department of Brain and Cognitive Science</a:t>
            </a:r>
          </a:p>
          <a:p>
            <a:pPr algn="l"/>
            <a:r>
              <a:rPr lang="en-US" sz="4000" dirty="0" smtClean="0"/>
              <a:t>Lucas Morales,</a:t>
            </a:r>
          </a:p>
          <a:p>
            <a:pPr algn="l"/>
            <a:endParaRPr lang="en-US" sz="400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090323" y="707502"/>
            <a:ext cx="6729722" cy="1809026"/>
          </a:xfrm>
        </p:spPr>
        <p:txBody>
          <a:bodyPr>
            <a:noAutofit/>
          </a:bodyPr>
          <a:lstStyle/>
          <a:p>
            <a:pPr algn="l"/>
            <a:r>
              <a:rPr lang="en-US" sz="4000" dirty="0"/>
              <a:t>Undergraduate Research and Innovation Scholar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87724" y="5183651"/>
            <a:ext cx="975183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Learning mechanisms in AI generally fall into one of two categories:</a:t>
            </a:r>
          </a:p>
          <a:p>
            <a:pPr marL="457200" indent="-457200">
              <a:buFontTx/>
              <a:buChar char="-"/>
            </a:pPr>
            <a:r>
              <a:rPr lang="en-US" sz="3200" i="1" dirty="0" smtClean="0"/>
              <a:t>special-purpose</a:t>
            </a:r>
            <a:r>
              <a:rPr lang="en-US" sz="3200" dirty="0" smtClean="0"/>
              <a:t> — designed for a particular domain.</a:t>
            </a:r>
          </a:p>
          <a:p>
            <a:pPr marL="2129226" lvl="1" indent="-457200">
              <a:buFontTx/>
              <a:buChar char="-"/>
            </a:pPr>
            <a:r>
              <a:rPr lang="en-US" sz="3200" dirty="0" smtClean="0"/>
              <a:t>Examples: sound texture perception,  visual feature modification.</a:t>
            </a:r>
          </a:p>
          <a:p>
            <a:pPr marL="457200" indent="-457200">
              <a:buFontTx/>
              <a:buChar char="-"/>
            </a:pPr>
            <a:r>
              <a:rPr lang="en-US" sz="3200" i="1" dirty="0" smtClean="0"/>
              <a:t>general-purpose</a:t>
            </a:r>
            <a:r>
              <a:rPr lang="en-US" sz="3200" dirty="0" smtClean="0"/>
              <a:t> — designed to specialize given simple parameters and consistent input.</a:t>
            </a:r>
          </a:p>
          <a:p>
            <a:pPr marL="2129226" lvl="1" indent="-457200">
              <a:buFontTx/>
              <a:buChar char="-"/>
            </a:pPr>
            <a:r>
              <a:rPr lang="en-US" sz="3200" dirty="0" smtClean="0"/>
              <a:t>Examples: Bayesian networks, program learning, neural networks.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11017173" y="5426884"/>
            <a:ext cx="10231421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sz="3200" b="1" dirty="0"/>
          </a:p>
          <a:p>
            <a:r>
              <a:rPr lang="en-US" sz="3200" b="1" dirty="0" smtClean="0"/>
              <a:t>Problem</a:t>
            </a:r>
            <a:r>
              <a:rPr lang="en-US" sz="3200" dirty="0" smtClean="0"/>
              <a:t>: </a:t>
            </a:r>
            <a:r>
              <a:rPr lang="en-US" sz="3200" dirty="0"/>
              <a:t>General-purpose mechanisms are only practically useful when restricted to a </a:t>
            </a:r>
            <a:r>
              <a:rPr lang="en-US" sz="3200" dirty="0" smtClean="0"/>
              <a:t>single confined </a:t>
            </a:r>
            <a:r>
              <a:rPr lang="en-US" sz="3200" dirty="0"/>
              <a:t>domain</a:t>
            </a:r>
            <a:r>
              <a:rPr lang="en-US" sz="3200" dirty="0" smtClean="0"/>
              <a:t>.</a:t>
            </a:r>
          </a:p>
          <a:p>
            <a:endParaRPr lang="en-US" sz="3200" dirty="0" smtClean="0"/>
          </a:p>
          <a:p>
            <a:endParaRPr lang="en-US" sz="3200" dirty="0"/>
          </a:p>
          <a:p>
            <a:r>
              <a:rPr lang="en-US" sz="3200" i="1" dirty="0" smtClean="0"/>
              <a:t>Contextual learning </a:t>
            </a:r>
            <a:r>
              <a:rPr lang="en-US" sz="3200" dirty="0" smtClean="0"/>
              <a:t>is learning conditioned on a relevant subset of knowledge called the </a:t>
            </a:r>
            <a:r>
              <a:rPr lang="en-US" sz="3200" i="1" dirty="0" smtClean="0"/>
              <a:t>context</a:t>
            </a:r>
            <a:r>
              <a:rPr lang="en-US" sz="3200" dirty="0" smtClean="0"/>
              <a:t>.</a:t>
            </a:r>
            <a:endParaRPr 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7455184" y="18889314"/>
            <a:ext cx="188256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baseline="30000" dirty="0" smtClean="0"/>
              <a:t>[1]</a:t>
            </a:r>
            <a:r>
              <a:rPr lang="en-US" sz="2400" dirty="0" smtClean="0"/>
              <a:t> Barabási et al. </a:t>
            </a:r>
            <a:r>
              <a:rPr lang="en-US" sz="2400" dirty="0"/>
              <a:t>(1999). Emergence of scaling in random </a:t>
            </a:r>
            <a:r>
              <a:rPr lang="en-US" sz="2400" dirty="0" smtClean="0"/>
              <a:t>networks. </a:t>
            </a:r>
            <a:r>
              <a:rPr lang="en-US" sz="2400" i="1" dirty="0" smtClean="0"/>
              <a:t>Science</a:t>
            </a:r>
            <a:r>
              <a:rPr lang="en-US" sz="2400" dirty="0"/>
              <a:t>, 286(5439), 509-512</a:t>
            </a:r>
            <a:r>
              <a:rPr lang="en-US" sz="2400" dirty="0" smtClean="0"/>
              <a:t>.</a:t>
            </a:r>
          </a:p>
          <a:p>
            <a:r>
              <a:rPr lang="en-US" sz="2400" b="1" baseline="30000" dirty="0" smtClean="0"/>
              <a:t>[2]</a:t>
            </a:r>
            <a:r>
              <a:rPr lang="en-US" sz="2400" dirty="0" smtClean="0"/>
              <a:t> </a:t>
            </a:r>
            <a:r>
              <a:rPr lang="en-US" sz="2400" dirty="0"/>
              <a:t>i </a:t>
            </a:r>
            <a:r>
              <a:rPr lang="en-US" sz="2400" dirty="0" smtClean="0"/>
              <a:t>Cancho et al. </a:t>
            </a:r>
            <a:r>
              <a:rPr lang="en-US" sz="2400" dirty="0"/>
              <a:t>(2003</a:t>
            </a:r>
            <a:r>
              <a:rPr lang="en-US" sz="2400" dirty="0" smtClean="0"/>
              <a:t>). </a:t>
            </a:r>
            <a:r>
              <a:rPr lang="en-US" sz="2400" dirty="0"/>
              <a:t>Least effort and the origins of scaling in human language</a:t>
            </a:r>
            <a:r>
              <a:rPr lang="en-US" sz="2400" dirty="0" smtClean="0"/>
              <a:t>. </a:t>
            </a:r>
            <a:r>
              <a:rPr lang="en-US" sz="2400" dirty="0"/>
              <a:t>In </a:t>
            </a:r>
            <a:r>
              <a:rPr lang="en-US" sz="2400" i="1" dirty="0"/>
              <a:t>Proceedings of the National Academy of Sciences</a:t>
            </a:r>
            <a:r>
              <a:rPr lang="en-US" sz="2400" dirty="0"/>
              <a:t> 100(3), 788-791. </a:t>
            </a:r>
            <a:endParaRPr lang="en-US" sz="2400" dirty="0" smtClean="0"/>
          </a:p>
          <a:p>
            <a:r>
              <a:rPr lang="en-US" sz="2400" b="1" baseline="30000" dirty="0" smtClean="0"/>
              <a:t>[3]</a:t>
            </a:r>
            <a:r>
              <a:rPr lang="en-US" sz="2400" dirty="0" smtClean="0"/>
              <a:t> Dechter et al.  (</a:t>
            </a:r>
            <a:r>
              <a:rPr lang="en-US" sz="2400" dirty="0"/>
              <a:t>2013). Bootstrap Learning via Modular Concept </a:t>
            </a:r>
            <a:r>
              <a:rPr lang="en-US" sz="2400" dirty="0" smtClean="0"/>
              <a:t>Discovery. </a:t>
            </a:r>
            <a:r>
              <a:rPr lang="en-US" sz="2400" dirty="0"/>
              <a:t>In </a:t>
            </a:r>
            <a:r>
              <a:rPr lang="en-US" sz="2400" i="1" dirty="0" smtClean="0"/>
              <a:t>IJCAI</a:t>
            </a:r>
            <a:r>
              <a:rPr lang="en-US" sz="2400" dirty="0" smtClean="0"/>
              <a:t>.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98105" y="6367323"/>
            <a:ext cx="9264121" cy="1518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259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 Column with no boxes">
  <a:themeElements>
    <a:clrScheme name="Custom 185">
      <a:dk1>
        <a:sysClr val="windowText" lastClr="000000"/>
      </a:dk1>
      <a:lt1>
        <a:srgbClr val="070707"/>
      </a:lt1>
      <a:dk2>
        <a:srgbClr val="000000"/>
      </a:dk2>
      <a:lt2>
        <a:srgbClr val="0D2557"/>
      </a:lt2>
      <a:accent1>
        <a:srgbClr val="558D96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2366</TotalTime>
  <Words>397</Words>
  <Application>Microsoft Macintosh PowerPoint</Application>
  <PresentationFormat>Custom</PresentationFormat>
  <Paragraphs>45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Calibri</vt:lpstr>
      <vt:lpstr>Arial</vt:lpstr>
      <vt:lpstr>2 Column with no boxes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at ePosterBoards LLC</dc:creator>
  <cp:lastModifiedBy>Microsoft Office User</cp:lastModifiedBy>
  <cp:revision>76</cp:revision>
  <dcterms:created xsi:type="dcterms:W3CDTF">2013-11-25T16:31:35Z</dcterms:created>
  <dcterms:modified xsi:type="dcterms:W3CDTF">2016-12-01T19:53:48Z</dcterms:modified>
</cp:coreProperties>
</file>

<file path=docProps/thumbnail.jpeg>
</file>